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slideLayouts/slideLayout3.xml" ContentType="application/vnd.openxmlformats-officedocument.presentationml.slideLayout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Default Extension="png" ContentType="image/png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15.xml" ContentType="application/vnd.openxmlformats-officedocument.presentationml.slide+xml"/>
  <Override PartName="/ppt/viewProps.xml" ContentType="application/vnd.openxmlformats-officedocument.presentationml.viewProps+xml"/>
  <Default Extension="bin" ContentType="application/vnd.openxmlformats-officedocument.presentationml.printerSettings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docProps/core.xml" ContentType="application/vnd.openxmlformats-package.core-properties+xml"/>
  <Default Extension="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6.xml" ContentType="application/vnd.openxmlformats-officedocument.presentationml.slide+xml"/>
  <Default Extension="gif" ContentType="image/gif"/>
  <Override PartName="/ppt/slides/slide1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702" r:id="rId1"/>
  </p:sldMasterIdLst>
  <p:notesMasterIdLst>
    <p:notesMasterId r:id="rId17"/>
  </p:notesMasterIdLst>
  <p:sldIdLst>
    <p:sldId id="256" r:id="rId2"/>
    <p:sldId id="279" r:id="rId3"/>
    <p:sldId id="280" r:id="rId4"/>
    <p:sldId id="277" r:id="rId5"/>
    <p:sldId id="273" r:id="rId6"/>
    <p:sldId id="268" r:id="rId7"/>
    <p:sldId id="278" r:id="rId8"/>
    <p:sldId id="272" r:id="rId9"/>
    <p:sldId id="274" r:id="rId10"/>
    <p:sldId id="270" r:id="rId11"/>
    <p:sldId id="262" r:id="rId12"/>
    <p:sldId id="263" r:id="rId13"/>
    <p:sldId id="276" r:id="rId14"/>
    <p:sldId id="275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14262F"/>
    <a:srgbClr val="332610"/>
    <a:srgbClr val="3D2B17"/>
    <a:srgbClr val="BDE718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02" autoAdjust="0"/>
    <p:restoredTop sz="91692" autoAdjust="0"/>
  </p:normalViewPr>
  <p:slideViewPr>
    <p:cSldViewPr snapToObjects="1">
      <p:cViewPr varScale="1">
        <p:scale>
          <a:sx n="102" d="100"/>
          <a:sy n="102" d="100"/>
        </p:scale>
        <p:origin x="-107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8" y="31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4" Type="http://schemas.openxmlformats.org/officeDocument/2006/relationships/slide" Target="slides/slide13.xml"/><Relationship Id="rId20" Type="http://schemas.openxmlformats.org/officeDocument/2006/relationships/viewProps" Target="viewProps.xml"/><Relationship Id="rId4" Type="http://schemas.openxmlformats.org/officeDocument/2006/relationships/slide" Target="slides/slide3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7" Type="http://schemas.openxmlformats.org/officeDocument/2006/relationships/slide" Target="slides/slide6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" Type="http://schemas.openxmlformats.org/officeDocument/2006/relationships/slide" Target="slides/slide1.xml"/><Relationship Id="rId9" Type="http://schemas.openxmlformats.org/officeDocument/2006/relationships/slide" Target="slides/slide8.xml"/><Relationship Id="rId3" Type="http://schemas.openxmlformats.org/officeDocument/2006/relationships/slide" Target="slides/slide2.xml"/><Relationship Id="rId18" Type="http://schemas.openxmlformats.org/officeDocument/2006/relationships/printerSettings" Target="printerSettings/printerSettings1.bin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2"/>
  <c:chart>
    <c:plotArea>
      <c:layout>
        <c:manualLayout>
          <c:layoutTarget val="inner"/>
          <c:xMode val="edge"/>
          <c:yMode val="edge"/>
          <c:x val="0.137280563613759"/>
          <c:y val="0.0460251046025105"/>
          <c:w val="0.814836027810353"/>
          <c:h val="0.812939428291308"/>
        </c:manualLayout>
      </c:layout>
      <c:scatterChart>
        <c:scatterStyle val="lineMarker"/>
        <c:ser>
          <c:idx val="0"/>
          <c:order val="0"/>
          <c:spPr>
            <a:ln w="28575">
              <a:noFill/>
            </a:ln>
          </c:spPr>
          <c:xVal>
            <c:numRef>
              <c:f>Sheet1!$H$33:$H$58</c:f>
              <c:numCache>
                <c:formatCode>General</c:formatCode>
                <c:ptCount val="26"/>
                <c:pt idx="0">
                  <c:v>0.5</c:v>
                </c:pt>
                <c:pt idx="1">
                  <c:v>0.6</c:v>
                </c:pt>
                <c:pt idx="2">
                  <c:v>1.0</c:v>
                </c:pt>
                <c:pt idx="3">
                  <c:v>1.1</c:v>
                </c:pt>
                <c:pt idx="4">
                  <c:v>1.5</c:v>
                </c:pt>
                <c:pt idx="5">
                  <c:v>1.6</c:v>
                </c:pt>
                <c:pt idx="6">
                  <c:v>2.0</c:v>
                </c:pt>
                <c:pt idx="7">
                  <c:v>2.1</c:v>
                </c:pt>
                <c:pt idx="8">
                  <c:v>2.5</c:v>
                </c:pt>
                <c:pt idx="9">
                  <c:v>2.6</c:v>
                </c:pt>
                <c:pt idx="10">
                  <c:v>3.0</c:v>
                </c:pt>
                <c:pt idx="11">
                  <c:v>3.1</c:v>
                </c:pt>
                <c:pt idx="12">
                  <c:v>3.5</c:v>
                </c:pt>
                <c:pt idx="13">
                  <c:v>3.6</c:v>
                </c:pt>
                <c:pt idx="14">
                  <c:v>4.0</c:v>
                </c:pt>
                <c:pt idx="15">
                  <c:v>4.1</c:v>
                </c:pt>
                <c:pt idx="16">
                  <c:v>4.5</c:v>
                </c:pt>
                <c:pt idx="17">
                  <c:v>4.6</c:v>
                </c:pt>
                <c:pt idx="18">
                  <c:v>5.0</c:v>
                </c:pt>
                <c:pt idx="19">
                  <c:v>5.1</c:v>
                </c:pt>
                <c:pt idx="20">
                  <c:v>5.5</c:v>
                </c:pt>
                <c:pt idx="21">
                  <c:v>5.6</c:v>
                </c:pt>
                <c:pt idx="22">
                  <c:v>6.0</c:v>
                </c:pt>
                <c:pt idx="23">
                  <c:v>6.1</c:v>
                </c:pt>
                <c:pt idx="24">
                  <c:v>6.5</c:v>
                </c:pt>
                <c:pt idx="25">
                  <c:v>6.6</c:v>
                </c:pt>
              </c:numCache>
            </c:numRef>
          </c:xVal>
          <c:yVal>
            <c:numRef>
              <c:f>Sheet1!$I$33:$I$58</c:f>
              <c:numCache>
                <c:formatCode>General</c:formatCode>
                <c:ptCount val="26"/>
                <c:pt idx="0">
                  <c:v>2.05</c:v>
                </c:pt>
                <c:pt idx="1">
                  <c:v>2.15</c:v>
                </c:pt>
                <c:pt idx="2">
                  <c:v>4.1</c:v>
                </c:pt>
                <c:pt idx="3">
                  <c:v>4.2</c:v>
                </c:pt>
                <c:pt idx="4">
                  <c:v>6.149999999999999</c:v>
                </c:pt>
                <c:pt idx="5">
                  <c:v>6.25</c:v>
                </c:pt>
                <c:pt idx="6">
                  <c:v>8.2</c:v>
                </c:pt>
                <c:pt idx="7">
                  <c:v>8.3</c:v>
                </c:pt>
                <c:pt idx="8">
                  <c:v>10.25</c:v>
                </c:pt>
                <c:pt idx="9">
                  <c:v>10.35</c:v>
                </c:pt>
                <c:pt idx="10">
                  <c:v>12.3</c:v>
                </c:pt>
                <c:pt idx="11">
                  <c:v>12.3</c:v>
                </c:pt>
                <c:pt idx="12">
                  <c:v>13.5</c:v>
                </c:pt>
                <c:pt idx="13">
                  <c:v>13.6</c:v>
                </c:pt>
                <c:pt idx="14">
                  <c:v>14.7</c:v>
                </c:pt>
                <c:pt idx="15">
                  <c:v>14.8</c:v>
                </c:pt>
                <c:pt idx="16">
                  <c:v>15.6</c:v>
                </c:pt>
                <c:pt idx="17">
                  <c:v>15.7</c:v>
                </c:pt>
                <c:pt idx="18">
                  <c:v>16.3</c:v>
                </c:pt>
                <c:pt idx="19">
                  <c:v>16.4</c:v>
                </c:pt>
                <c:pt idx="20">
                  <c:v>16.9</c:v>
                </c:pt>
                <c:pt idx="21">
                  <c:v>17.0</c:v>
                </c:pt>
                <c:pt idx="22">
                  <c:v>17.5</c:v>
                </c:pt>
                <c:pt idx="23">
                  <c:v>17.6</c:v>
                </c:pt>
                <c:pt idx="24">
                  <c:v>17.7</c:v>
                </c:pt>
                <c:pt idx="25">
                  <c:v>17.8</c:v>
                </c:pt>
              </c:numCache>
            </c:numRef>
          </c:yVal>
        </c:ser>
        <c:axId val="508687944"/>
        <c:axId val="508691048"/>
      </c:scatterChart>
      <c:valAx>
        <c:axId val="508687944"/>
        <c:scaling>
          <c:orientation val="minMax"/>
        </c:scaling>
        <c:delete val="1"/>
        <c:axPos val="b"/>
        <c:numFmt formatCode="General" sourceLinked="1"/>
        <c:tickLblPos val="nextTo"/>
        <c:crossAx val="508691048"/>
        <c:crosses val="autoZero"/>
        <c:crossBetween val="midCat"/>
      </c:valAx>
      <c:valAx>
        <c:axId val="508691048"/>
        <c:scaling>
          <c:orientation val="minMax"/>
        </c:scaling>
        <c:delete val="1"/>
        <c:axPos val="l"/>
        <c:majorGridlines>
          <c:spPr>
            <a:ln>
              <a:solidFill>
                <a:schemeClr val="tx1"/>
              </a:solidFill>
            </a:ln>
          </c:spPr>
        </c:majorGridlines>
        <c:numFmt formatCode="General" sourceLinked="1"/>
        <c:tickLblPos val="nextTo"/>
        <c:crossAx val="508687944"/>
        <c:crosses val="autoZero"/>
        <c:crossBetween val="midCat"/>
      </c:valAx>
      <c:spPr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c:spPr>
    </c:plotArea>
    <c:plotVisOnly val="1"/>
  </c:chart>
  <c:spPr>
    <a:solidFill>
      <a:sysClr val="window" lastClr="FFFFFF">
        <a:alpha val="0"/>
      </a:sysClr>
    </a:solidFill>
    <a:ln>
      <a:solidFill>
        <a:sysClr val="windowText" lastClr="000000">
          <a:tint val="75000"/>
          <a:shade val="95000"/>
          <a:satMod val="105000"/>
          <a:alpha val="0"/>
        </a:sysClr>
      </a:solidFill>
    </a:ln>
  </c:spPr>
  <c:externalData r:id="rId1"/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0.14444</cdr:x>
      <cdr:y>0.10648</cdr:y>
    </cdr:from>
    <cdr:to>
      <cdr:x>0.51944</cdr:x>
      <cdr:y>0.21296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660400" y="292100"/>
          <a:ext cx="1714500" cy="292100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9525" cmpd="sng">
          <a:solidFill>
            <a:sysClr val="window" lastClr="FFFFFF">
              <a:shade val="50000"/>
            </a:sysClr>
          </a:solidFill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Prior to nonlineariy</a:t>
          </a:r>
          <a:r>
            <a:rPr lang="en-US" sz="1100" baseline="0"/>
            <a:t> correct</a:t>
          </a:r>
          <a:endParaRPr lang="en-US" sz="1100"/>
        </a:p>
      </cdr:txBody>
    </cdr:sp>
  </cdr:relSizeAnchor>
  <cdr:relSizeAnchor xmlns:cdr="http://schemas.openxmlformats.org/drawingml/2006/chartDrawing">
    <cdr:from>
      <cdr:x>0</cdr:x>
      <cdr:y>0</cdr:y>
    </cdr:from>
    <cdr:to>
      <cdr:x>0.01053</cdr:x>
      <cdr:y>0.01674</cdr:y>
    </cdr:to>
    <cdr:pic>
      <cdr:nvPicPr>
        <cdr:cNvPr id="6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50800" cy="5080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0.37766</cdr:x>
      <cdr:y>0.89121</cdr:y>
    </cdr:from>
    <cdr:to>
      <cdr:x>0.66489</cdr:x>
      <cdr:y>1</cdr:y>
    </cdr:to>
    <cdr:sp macro="" textlink="">
      <cdr:nvSpPr>
        <cdr:cNvPr id="7" name="TextBox 6"/>
        <cdr:cNvSpPr txBox="1"/>
      </cdr:nvSpPr>
      <cdr:spPr>
        <a:xfrm xmlns:a="http://schemas.openxmlformats.org/drawingml/2006/main">
          <a:off x="1803400" y="2908831"/>
          <a:ext cx="1371600" cy="355069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9525" cmpd="sng">
          <a:solidFill>
            <a:sysClr val="window" lastClr="FFFFFF">
              <a:shade val="50000"/>
              <a:alpha val="0"/>
            </a:sysClr>
          </a:solidFill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1s Exposure Time</a:t>
          </a:r>
        </a:p>
      </cdr:txBody>
    </cdr:sp>
  </cdr:relSizeAnchor>
  <cdr:relSizeAnchor xmlns:cdr="http://schemas.openxmlformats.org/drawingml/2006/chartDrawing">
    <cdr:from>
      <cdr:x>0.04255</cdr:x>
      <cdr:y>0.23735</cdr:y>
    </cdr:from>
    <cdr:to>
      <cdr:x>0.09043</cdr:x>
      <cdr:y>0.65759</cdr:y>
    </cdr:to>
    <cdr:sp macro="" textlink="">
      <cdr:nvSpPr>
        <cdr:cNvPr id="8" name="TextBox 7"/>
        <cdr:cNvSpPr txBox="1"/>
      </cdr:nvSpPr>
      <cdr:spPr>
        <a:xfrm xmlns:a="http://schemas.openxmlformats.org/drawingml/2006/main">
          <a:off x="203200" y="774700"/>
          <a:ext cx="228600" cy="1371600"/>
        </a:xfrm>
        <a:prstGeom xmlns:a="http://schemas.openxmlformats.org/drawingml/2006/main" prst="rect">
          <a:avLst/>
        </a:prstGeom>
        <a:solidFill xmlns:a="http://schemas.openxmlformats.org/drawingml/2006/main">
          <a:sysClr val="window" lastClr="FFFFFF"/>
        </a:solidFill>
        <a:ln xmlns:a="http://schemas.openxmlformats.org/drawingml/2006/main" w="9525" cmpd="sng">
          <a:solidFill>
            <a:sysClr val="window" lastClr="FFFFFF">
              <a:shade val="50000"/>
              <a:alpha val="0"/>
            </a:sysClr>
          </a:solidFill>
        </a:ln>
        <a:effectLst xmlns:a="http://schemas.openxmlformats.org/drawingml/2006/main"/>
      </cdr:spPr>
      <cdr:style>
        <a:lnRef xmlns:a="http://schemas.openxmlformats.org/drawingml/2006/main" idx="0">
          <a:scrgbClr r="0" g="0" b="0"/>
        </a:lnRef>
        <a:fillRef xmlns:a="http://schemas.openxmlformats.org/drawingml/2006/main" idx="0">
          <a:scrgbClr r="0" g="0" b="0"/>
        </a:fillRef>
        <a:effectRef xmlns:a="http://schemas.openxmlformats.org/drawingml/2006/main" idx="0">
          <a:scrgbClr r="0" g="0" b="0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="vert270" wrap="square" rtlCol="0" anchor="t"/>
        <a:lstStyle xmlns:a="http://schemas.openxmlformats.org/drawingml/2006/main">
          <a:lvl1pPr marL="0" indent="0">
            <a:defRPr sz="1100">
              <a:solidFill>
                <a:sysClr val="windowText" lastClr="000000"/>
              </a:solidFill>
              <a:latin typeface="Calibri"/>
            </a:defRPr>
          </a:lvl1pPr>
          <a:lvl2pPr marL="457200" indent="0">
            <a:defRPr sz="1100">
              <a:solidFill>
                <a:sysClr val="windowText" lastClr="000000"/>
              </a:solidFill>
              <a:latin typeface="Calibri"/>
            </a:defRPr>
          </a:lvl2pPr>
          <a:lvl3pPr marL="914400" indent="0">
            <a:defRPr sz="1100">
              <a:solidFill>
                <a:sysClr val="windowText" lastClr="000000"/>
              </a:solidFill>
              <a:latin typeface="Calibri"/>
            </a:defRPr>
          </a:lvl3pPr>
          <a:lvl4pPr marL="1371600" indent="0">
            <a:defRPr sz="1100">
              <a:solidFill>
                <a:sysClr val="windowText" lastClr="000000"/>
              </a:solidFill>
              <a:latin typeface="Calibri"/>
            </a:defRPr>
          </a:lvl4pPr>
          <a:lvl5pPr marL="1828800" indent="0">
            <a:defRPr sz="1100">
              <a:solidFill>
                <a:sysClr val="windowText" lastClr="000000"/>
              </a:solidFill>
              <a:latin typeface="Calibri"/>
            </a:defRPr>
          </a:lvl5pPr>
          <a:lvl6pPr marL="2286000" indent="0">
            <a:defRPr sz="1100">
              <a:solidFill>
                <a:sysClr val="windowText" lastClr="000000"/>
              </a:solidFill>
              <a:latin typeface="Calibri"/>
            </a:defRPr>
          </a:lvl6pPr>
          <a:lvl7pPr marL="2743200" indent="0">
            <a:defRPr sz="1100">
              <a:solidFill>
                <a:sysClr val="windowText" lastClr="000000"/>
              </a:solidFill>
              <a:latin typeface="Calibri"/>
            </a:defRPr>
          </a:lvl7pPr>
          <a:lvl8pPr marL="3200400" indent="0">
            <a:defRPr sz="1100">
              <a:solidFill>
                <a:sysClr val="windowText" lastClr="000000"/>
              </a:solidFill>
              <a:latin typeface="Calibri"/>
            </a:defRPr>
          </a:lvl8pPr>
          <a:lvl9pPr marL="3657600" indent="0">
            <a:defRPr sz="1100">
              <a:solidFill>
                <a:sysClr val="windowText" lastClr="000000"/>
              </a:solidFill>
              <a:latin typeface="Calibri"/>
            </a:defRPr>
          </a:lvl9pPr>
        </a:lstStyle>
        <a:p xmlns:a="http://schemas.openxmlformats.org/drawingml/2006/main">
          <a:r>
            <a:rPr lang="en-US" sz="1100"/>
            <a:t>4.1s</a:t>
          </a:r>
          <a:r>
            <a:rPr lang="en-US" sz="1100" baseline="0"/>
            <a:t> Exposure Time</a:t>
          </a:r>
          <a:endParaRPr lang="en-US" sz="1100"/>
        </a:p>
      </cdr:txBody>
    </cdr:sp>
  </cdr:relSizeAnchor>
  <cdr:relSizeAnchor xmlns:cdr="http://schemas.openxmlformats.org/drawingml/2006/chartDrawing">
    <cdr:from>
      <cdr:x>0.13298</cdr:x>
      <cdr:y>0.08949</cdr:y>
    </cdr:from>
    <cdr:to>
      <cdr:x>0.68085</cdr:x>
      <cdr:y>0.85214</cdr:y>
    </cdr:to>
    <cdr:cxnSp macro="">
      <cdr:nvCxnSpPr>
        <cdr:cNvPr id="25" name="Straight Connector 24"/>
        <cdr:cNvCxnSpPr/>
      </cdr:nvCxnSpPr>
      <cdr:spPr>
        <a:xfrm xmlns:a="http://schemas.openxmlformats.org/drawingml/2006/main" flipV="1">
          <a:off x="635000" y="292100"/>
          <a:ext cx="2616200" cy="2489200"/>
        </a:xfrm>
        <a:prstGeom xmlns:a="http://schemas.openxmlformats.org/drawingml/2006/main" prst="line">
          <a:avLst/>
        </a:prstGeom>
        <a:noFill xmlns:a="http://schemas.openxmlformats.org/drawingml/2006/main"/>
        <a:ln xmlns:a="http://schemas.openxmlformats.org/drawingml/2006/main" w="25400" cap="flat" cmpd="sng" algn="ctr">
          <a:solidFill>
            <a:sysClr val="windowText" lastClr="000000">
              <a:alpha val="50000"/>
            </a:sysClr>
          </a:solidFill>
          <a:prstDash val="solid"/>
        </a:ln>
        <a:effectLst xmlns:a="http://schemas.openxmlformats.org/drawingml/2006/main">
          <a:outerShdw blurRad="40000" dist="20000" dir="5400000" rotWithShape="0">
            <a:srgbClr val="000000">
              <a:alpha val="38000"/>
            </a:srgbClr>
          </a:outerShdw>
        </a:effectLst>
      </cdr:spPr>
      <cdr:style>
        <a:lnRef xmlns:a="http://schemas.openxmlformats.org/drawingml/2006/main" idx="2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1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CCF1F-C1D4-CE40-B87F-76C82D86E992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70E7C6-4780-8B4A-B05B-3FE3EA89705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E7C6-4780-8B4A-B05B-3FE3EA89705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Microchannel</a:t>
            </a:r>
            <a:r>
              <a:rPr lang="en-US" dirty="0" smtClean="0"/>
              <a:t> Plate and Active Pixel</a:t>
            </a:r>
            <a:r>
              <a:rPr lang="en-US" baseline="0" dirty="0" smtClean="0"/>
              <a:t> Sensors</a:t>
            </a:r>
          </a:p>
          <a:p>
            <a:r>
              <a:rPr lang="en-US" baseline="0" dirty="0" smtClean="0"/>
              <a:t>Solar bind EUV -&gt; Photocathode (can’t see visible light)(1stage) -&gt; phosphor on the back that emits a visible green light -&gt; Fiber optics transfer image to active pixel sensors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E7C6-4780-8B4A-B05B-3FE3EA89705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921 elements</a:t>
            </a:r>
          </a:p>
          <a:p>
            <a:r>
              <a:rPr lang="en-US" dirty="0" smtClean="0"/>
              <a:t>X = Wavelength (Angstroms)</a:t>
            </a:r>
            <a:endParaRPr lang="en-US" baseline="0" dirty="0" smtClean="0"/>
          </a:p>
          <a:p>
            <a:r>
              <a:rPr lang="en-US" baseline="0" dirty="0" smtClean="0"/>
              <a:t>Y = Amplitude (ergs/cm^2/sec/steradian/Angstrom)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E7C6-4780-8B4A-B05B-3FE3EA89705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921 elements</a:t>
            </a:r>
          </a:p>
          <a:p>
            <a:r>
              <a:rPr lang="en-US" dirty="0" smtClean="0"/>
              <a:t>Wavelength (Angstroms)</a:t>
            </a:r>
            <a:endParaRPr lang="en-US" baseline="0" dirty="0" smtClean="0"/>
          </a:p>
          <a:p>
            <a:r>
              <a:rPr lang="en-US" baseline="0" dirty="0" smtClean="0"/>
              <a:t>Amplitude (ergs/cm^2/sec/steradian/Angstrom)</a:t>
            </a:r>
            <a:endParaRPr lang="en-US" dirty="0" smtClean="0"/>
          </a:p>
          <a:p>
            <a:r>
              <a:rPr lang="en-US" dirty="0" smtClean="0"/>
              <a:t>FWHM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width(Angstroms</a:t>
            </a:r>
            <a:r>
              <a:rPr lang="en-US" baseline="0" dirty="0" smtClean="0"/>
              <a:t> = .1nm)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70E7C6-4780-8B4A-B05B-3FE3EA89705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BCC20-E959-2C4C-BEB6-734019837343}" type="datetimeFigureOut">
              <a:rPr lang="en-US" smtClean="0"/>
              <a:pPr/>
              <a:t>8/18/09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A4E87-5042-EC43-9631-D13CB4BD456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Peter Sebrechts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Rabin</a:t>
            </a:r>
            <a:endParaRPr lang="en-US" dirty="0"/>
          </a:p>
        </p:txBody>
      </p:sp>
      <p:pic>
        <p:nvPicPr>
          <p:cNvPr id="4" name="Picture 3" descr="Sun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8600" y="-652997"/>
            <a:ext cx="9372600" cy="90783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09800" y="4992469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Dr. Doug Rabin</a:t>
            </a:r>
          </a:p>
          <a:p>
            <a:r>
              <a:rPr lang="en-US" sz="32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Building 21</a:t>
            </a:r>
            <a:endParaRPr lang="en-US" sz="32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5800" y="1371600"/>
            <a:ext cx="7772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Summer Internship </a:t>
            </a:r>
            <a:r>
              <a:rPr lang="en-US" sz="3600" b="1" dirty="0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of</a:t>
            </a:r>
          </a:p>
          <a:p>
            <a:pPr algn="ctr"/>
            <a:r>
              <a:rPr lang="en-US" sz="7200" b="1" dirty="0" smtClean="0">
                <a:ln w="1905"/>
                <a:solidFill>
                  <a:srgbClr val="0000FF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Peter Sebrechts</a:t>
            </a:r>
            <a:r>
              <a:rPr lang="en-US" dirty="0" smtClean="0">
                <a:solidFill>
                  <a:srgbClr val="0000FF"/>
                </a:solidFill>
              </a:rPr>
              <a:t>	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Reduction Step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03350"/>
            <a:ext cx="4038600" cy="4419599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dirty="0" smtClean="0"/>
              <a:t>Calculates </a:t>
            </a:r>
            <a:r>
              <a:rPr lang="en-US" dirty="0"/>
              <a:t>nonlinearity</a:t>
            </a:r>
            <a:r>
              <a:rPr lang="en-US" dirty="0" smtClean="0"/>
              <a:t> 				coefficient:</a:t>
            </a:r>
          </a:p>
          <a:p>
            <a:r>
              <a:rPr lang="en-US" dirty="0"/>
              <a:t>The nonlinearity coefficient is what is produced because the number of photons collected on the detector plate is not completely linear with time of exposure.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C 9"/>
          <p:cNvGraphicFramePr/>
          <p:nvPr/>
        </p:nvGraphicFramePr>
        <p:xfrm>
          <a:off x="4191000" y="1981200"/>
          <a:ext cx="4775200" cy="3263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ctur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7800"/>
            <a:ext cx="9165515" cy="54102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Identifying Spectral Lines</a:t>
            </a:r>
            <a:endParaRPr lang="en-US" dirty="0"/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oneWall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04800"/>
            <a:ext cx="9144000" cy="73152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09600" y="4572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The goal was to find previously unidentified wave lengths.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I fit Gaussian curves to the spectral lines and identified the known wavelengths. 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The lines not identified are potentially the lines we are looking for. 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 descr="Hopkins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797300"/>
            <a:ext cx="5080000" cy="3060700"/>
          </a:xfrm>
          <a:prstGeom prst="rect">
            <a:avLst/>
          </a:prstGeom>
        </p:spPr>
      </p:pic>
    </p:spTree>
  </p:cSld>
  <p:clrMapOvr>
    <a:masterClrMapping/>
  </p:clrMapOvr>
  <mc:AlternateContent xmlns:mp="http://schemas.microsoft.com/office/mac/powerpoint/2008/main">
    <mc:Choice Requires="mp">
      <mp:transition>
        <mp:flip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>
        <p:newsflash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ave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Example of Wavelength List</a:t>
            </a:r>
            <a:endParaRPr lang="en-US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1" name="Content Placeholder 10" descr="Picture 7.png"/>
          <p:cNvPicPr>
            <a:picLocks noGrp="1" noChangeAspect="1"/>
          </p:cNvPicPr>
          <p:nvPr>
            <p:ph idx="1"/>
          </p:nvPr>
        </p:nvPicPr>
        <p:blipFill>
          <a:blip r:embed="rId4"/>
          <a:srcRect t="-36917" b="-36917"/>
          <a:stretch>
            <a:fillRect/>
          </a:stretch>
        </p:blipFill>
        <p:spPr/>
      </p:pic>
    </p:spTree>
  </p:cSld>
  <p:clrMapOvr>
    <a:masterClrMapping/>
  </p:clrMapOvr>
  <mc:AlternateContent xmlns:mp="http://schemas.microsoft.com/office/mac/powerpoint/2008/main">
    <mc:Choice Requires="mp">
      <mp:transition>
        <mp:cube dir="r"/>
      </mp:transition>
    </mc:Choice>
    <mc:Fallback xmlns:mp="http://schemas.microsoft.com/office/mac/powerpoint/2008/main" xmlns=""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>
      <p:transition>
        <p:cover dir="r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ench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92361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05000" y="274638"/>
            <a:ext cx="8229600" cy="1143000"/>
          </a:xfrm>
        </p:spPr>
        <p:txBody>
          <a:bodyPr/>
          <a:lstStyle/>
          <a:p>
            <a:r>
              <a:rPr lang="en-US" b="1" spc="200" dirty="0" smtClean="0">
                <a:ln w="29210">
                  <a:solidFill>
                    <a:schemeClr val="accent3">
                      <a:tint val="10000"/>
                    </a:schemeClr>
                  </a:solidFill>
                </a:ln>
                <a:solidFill>
                  <a:srgbClr val="332610"/>
                </a:solidFill>
                <a:effectLst>
                  <a:innerShdw blurRad="50800" dist="50800" dir="8100000">
                    <a:srgbClr val="7D7D7D">
                      <a:alpha val="73000"/>
                    </a:srgbClr>
                  </a:innerShdw>
                </a:effectLst>
              </a:rPr>
              <a:t>Experience at Goddard</a:t>
            </a:r>
            <a:endParaRPr lang="en-US" b="1" spc="200" dirty="0">
              <a:ln w="29210">
                <a:solidFill>
                  <a:schemeClr val="accent3">
                    <a:tint val="10000"/>
                  </a:schemeClr>
                </a:solidFill>
              </a:ln>
              <a:solidFill>
                <a:srgbClr val="332610"/>
              </a:solidFill>
              <a:effectLst>
                <a:innerShdw blurRad="50800" dist="50800" dir="8100000">
                  <a:srgbClr val="7D7D7D">
                    <a:alpha val="73000"/>
                  </a:srgbClr>
                </a:innerShdw>
              </a:effectLst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8229600" cy="51054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See engineers and scientist doing cutting edge research and construction.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Listen to talks by some of the top scientist in the world.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Learned TONS and TONS about the sun.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……I also go to learn about the true </a:t>
            </a:r>
            <a:r>
              <a:rPr lang="en-US" dirty="0" err="1" smtClean="0">
                <a:solidFill>
                  <a:schemeClr val="bg1"/>
                </a:solidFill>
              </a:rPr>
              <a:t>burocracy</a:t>
            </a:r>
            <a:r>
              <a:rPr lang="en-US" dirty="0" smtClean="0">
                <a:solidFill>
                  <a:schemeClr val="bg1"/>
                </a:solidFill>
              </a:rPr>
              <a:t> behind </a:t>
            </a:r>
            <a:r>
              <a:rPr lang="en-US" dirty="0">
                <a:solidFill>
                  <a:schemeClr val="bg1"/>
                </a:solidFill>
              </a:rPr>
              <a:t>G</a:t>
            </a:r>
            <a:r>
              <a:rPr lang="en-US" dirty="0" smtClean="0">
                <a:solidFill>
                  <a:schemeClr val="bg1"/>
                </a:solidFill>
              </a:rPr>
              <a:t>oddard.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n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6800"/>
            <a:ext cx="9144000" cy="9144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143000"/>
          </a:xfrm>
        </p:spPr>
        <p:txBody>
          <a:bodyPr/>
          <a:lstStyle/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Special Thanks To:</a:t>
            </a:r>
            <a:endParaRPr lang="en-US" b="1" dirty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200400" y="2514600"/>
            <a:ext cx="3276600" cy="3048000"/>
          </a:xfrm>
        </p:spPr>
        <p:txBody>
          <a:bodyPr/>
          <a:lstStyle/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Doug Rabin</a:t>
            </a:r>
          </a:p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Cori Quirk</a:t>
            </a:r>
          </a:p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Roger Thomas</a:t>
            </a:r>
          </a:p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Jeff </a:t>
            </a:r>
            <a:r>
              <a:rPr lang="en-US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Brosius</a:t>
            </a:r>
            <a:endParaRPr lang="en-US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r>
              <a:rPr lang="en-US" b="1" dirty="0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Fred </a:t>
            </a:r>
            <a:r>
              <a:rPr lang="en-US" b="1" dirty="0" err="1" smtClean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</a:rPr>
              <a:t>Bruhweiler</a:t>
            </a:r>
            <a:endParaRPr lang="en-US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  <a:p>
            <a:endParaRPr lang="en-US" b="1" dirty="0" smtClean="0">
              <a:ln w="900" cmpd="sng">
                <a:solidFill>
                  <a:schemeClr val="accent1">
                    <a:satMod val="190000"/>
                    <a:alpha val="55000"/>
                  </a:schemeClr>
                </a:solidFill>
                <a:prstDash val="solid"/>
              </a:ln>
              <a:solidFill>
                <a:schemeClr val="accent1">
                  <a:satMod val="200000"/>
                  <a:tint val="3000"/>
                </a:schemeClr>
              </a:solidFill>
              <a:effectLst>
                <a:innerShdw blurRad="101600" dist="76200" dir="5400000">
                  <a:schemeClr val="accent1">
                    <a:satMod val="190000"/>
                    <a:tint val="100000"/>
                    <a:alpha val="74000"/>
                  </a:schemeClr>
                </a:innerShdw>
              </a:effectLst>
            </a:endParaRPr>
          </a:p>
        </p:txBody>
      </p:sp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51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76200"/>
            <a:ext cx="8229600" cy="1143000"/>
          </a:xfrm>
        </p:spPr>
        <p:txBody>
          <a:bodyPr/>
          <a:lstStyle/>
          <a:p>
            <a:r>
              <a:rPr lang="en-US" dirty="0" smtClean="0"/>
              <a:t>What I did this summer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057400" y="2362200"/>
            <a:ext cx="6629400" cy="41449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-Mapping of </a:t>
            </a:r>
            <a:r>
              <a:rPr lang="en-US" dirty="0" err="1" smtClean="0"/>
              <a:t>Eunis</a:t>
            </a:r>
            <a:r>
              <a:rPr lang="en-US" dirty="0" smtClean="0"/>
              <a:t> Data Reduction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-Identifying Wavelengths of the</a:t>
            </a:r>
            <a:r>
              <a:rPr lang="en-US" dirty="0" smtClean="0"/>
              <a:t> Sun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-Other Goddard </a:t>
            </a:r>
            <a:r>
              <a:rPr lang="en-US" dirty="0" smtClean="0"/>
              <a:t>Experiences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151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What is </a:t>
            </a:r>
            <a:r>
              <a:rPr lang="en-US" b="1" spc="50" dirty="0" err="1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Eunis</a:t>
            </a: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?</a:t>
            </a:r>
            <a:endParaRPr lang="en-US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43000" y="1143001"/>
            <a:ext cx="8001000" cy="5715000"/>
          </a:xfrm>
        </p:spPr>
        <p:txBody>
          <a:bodyPr>
            <a:normAutofit fontScale="85000" lnSpcReduction="10000"/>
          </a:bodyPr>
          <a:lstStyle/>
          <a:p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“Extreme Ultraviolet Normal Incidence Spectrograph</a:t>
            </a: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”</a:t>
            </a:r>
          </a:p>
          <a:p>
            <a:endParaRPr lang="en-US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endParaRPr lang="en-US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endParaRPr lang="en-US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endParaRPr lang="en-US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</a:endParaRPr>
          </a:p>
          <a:p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It is a suborbital sounding rocket that takes extreme ultraviolet images of the sun.</a:t>
            </a:r>
          </a:p>
          <a:p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At Wavelengths of:</a:t>
            </a:r>
          </a:p>
          <a:p>
            <a:pPr>
              <a:buNone/>
            </a:pP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				-Short wavelength(170 to 205 Angstroms)</a:t>
            </a:r>
          </a:p>
          <a:p>
            <a:pPr>
              <a:buNone/>
            </a:pP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				-Long wavelength (</a:t>
            </a:r>
            <a:r>
              <a:rPr lang="en-US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300 to 370</a:t>
            </a: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Angstroms)</a:t>
            </a:r>
          </a:p>
          <a:p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Exposure times of:  .1s,</a:t>
            </a: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.5s</a:t>
            </a: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</a:t>
            </a: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 </a:t>
            </a: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1</a:t>
            </a: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s</a:t>
            </a: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, and </a:t>
            </a:r>
            <a:r>
              <a:rPr lang="en-US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</a:rPr>
              <a:t>4.1s</a:t>
            </a:r>
            <a:endParaRPr lang="en-US" b="1" dirty="0" smtClean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ounding Rocke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24766" cy="6858000"/>
          </a:xfrm>
          <a:prstGeom prst="rect">
            <a:avLst/>
          </a:prstGeom>
        </p:spPr>
      </p:pic>
      <p:pic>
        <p:nvPicPr>
          <p:cNvPr id="6" name="Picture 5" descr="EUNIS Rocket Nov 2007 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0"/>
            <a:ext cx="4592109" cy="68881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6705600" cy="914400"/>
          </a:xfrm>
        </p:spPr>
        <p:txBody>
          <a:bodyPr/>
          <a:lstStyle/>
          <a:p>
            <a:r>
              <a:rPr lang="en-US" dirty="0" smtClean="0"/>
              <a:t>Why a Sounding Rocket?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4038600" cy="5791200"/>
          </a:xfrm>
        </p:spPr>
        <p:txBody>
          <a:bodyPr>
            <a:noAutofit/>
          </a:bodyPr>
          <a:lstStyle/>
          <a:p>
            <a:r>
              <a:rPr lang="en-US" sz="3300" dirty="0" smtClean="0"/>
              <a:t>Sounding rockets are only a faction of the cost of satellites and are able to fly much newer technology.</a:t>
            </a:r>
          </a:p>
          <a:p>
            <a:r>
              <a:rPr lang="en-US" sz="3300" dirty="0" smtClean="0"/>
              <a:t>Flights of sounding rockets such as </a:t>
            </a:r>
            <a:r>
              <a:rPr lang="en-US" sz="3300" dirty="0" err="1" smtClean="0"/>
              <a:t>Eunis</a:t>
            </a:r>
            <a:r>
              <a:rPr lang="en-US" sz="3300" dirty="0" smtClean="0"/>
              <a:t> also enable the calibration of satellites like SOHO!</a:t>
            </a:r>
            <a:endParaRPr lang="en-US" sz="3300" dirty="0"/>
          </a:p>
        </p:txBody>
      </p:sp>
    </p:spTree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ainbow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8362" y="0"/>
            <a:ext cx="10292362" cy="6858000"/>
          </a:xfrm>
          <a:prstGeom prst="rect">
            <a:avLst/>
          </a:prstGeom>
        </p:spPr>
      </p:pic>
      <p:pic>
        <p:nvPicPr>
          <p:cNvPr id="5" name="Picture 4" descr="UV Spectrum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0"/>
            <a:ext cx="4314825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4829175" cy="2667000"/>
          </a:xfrm>
        </p:spPr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Eunis</a:t>
            </a:r>
            <a:r>
              <a:rPr lang="en-US" dirty="0" smtClean="0"/>
              <a:t> Takes Images?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8" name="Content Placeholder 7" descr="Slit1.png"/>
          <p:cNvPicPr>
            <a:picLocks noGrp="1" noChangeAspect="1"/>
          </p:cNvPicPr>
          <p:nvPr>
            <p:ph idx="1"/>
          </p:nvPr>
        </p:nvPicPr>
        <p:blipFill>
          <a:blip r:embed="rId4"/>
          <a:srcRect l="-165644" r="-165644"/>
          <a:stretch>
            <a:fillRect/>
          </a:stretch>
        </p:blipFill>
        <p:spPr>
          <a:xfrm>
            <a:off x="838200" y="2895600"/>
            <a:ext cx="4191000" cy="3505200"/>
          </a:xfrm>
        </p:spPr>
      </p:pic>
    </p:spTree>
  </p:cSld>
  <p:clrMapOvr>
    <a:masterClrMapping/>
  </p:clrMapOvr>
  <p:transition>
    <p:comb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clips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0"/>
            <a:ext cx="10292361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How </a:t>
            </a:r>
            <a:r>
              <a:rPr lang="en-US" dirty="0" err="1" smtClean="0">
                <a:solidFill>
                  <a:schemeClr val="bg1"/>
                </a:solidFill>
              </a:rPr>
              <a:t>Eunis</a:t>
            </a:r>
            <a:r>
              <a:rPr lang="en-US" dirty="0" smtClean="0">
                <a:solidFill>
                  <a:schemeClr val="bg1"/>
                </a:solidFill>
              </a:rPr>
              <a:t> Takes Images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Setup1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3992" r="-33992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9" name="TextBox 8"/>
          <p:cNvSpPr txBox="1"/>
          <p:nvPr/>
        </p:nvSpPr>
        <p:spPr>
          <a:xfrm>
            <a:off x="3581400" y="22860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</a:t>
            </a:r>
            <a:r>
              <a:rPr lang="en-US" dirty="0" err="1" smtClean="0"/>
              <a:t>icrochannel</a:t>
            </a:r>
            <a:r>
              <a:rPr lang="en-US" dirty="0" smtClean="0"/>
              <a:t> plate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819400" y="3657600"/>
            <a:ext cx="373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Fiber optics to Active Pixel Sensors</a:t>
            </a:r>
            <a:endParaRPr lang="en-US" dirty="0"/>
          </a:p>
        </p:txBody>
      </p:sp>
    </p:spTree>
  </p:cSld>
  <p:clrMapOvr>
    <a:masterClrMapping/>
  </p:clrMapOvr>
  <p:transition>
    <p:pull dir="l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etector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91200" y="2590800"/>
            <a:ext cx="3200400" cy="1143000"/>
          </a:xfrm>
        </p:spPr>
        <p:txBody>
          <a:bodyPr/>
          <a:lstStyle/>
          <a:p>
            <a:r>
              <a:rPr lang="en-US" dirty="0" smtClean="0"/>
              <a:t>The Detector</a:t>
            </a:r>
            <a:endParaRPr lang="en-US" dirty="0"/>
          </a:p>
        </p:txBody>
      </p:sp>
    </p:spTree>
  </p:cSld>
  <p:clrMapOvr>
    <a:masterClrMapping/>
  </p:clrMapOvr>
  <p:transition>
    <p:zoom dir="in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un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2209800"/>
            <a:ext cx="10515600" cy="1113416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Reduction of Data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0668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Before any kind of analysis can be done on data or it can be used at all it has to be reduce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 descr="Picture 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29000"/>
            <a:ext cx="7620000" cy="2571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8600" y="6304002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Before Reduction</a:t>
            </a:r>
            <a:endParaRPr lang="en-US" dirty="0"/>
          </a:p>
        </p:txBody>
      </p:sp>
    </p:spTree>
  </p:cSld>
  <p:clrMapOvr>
    <a:masterClrMapping/>
  </p:clrMapOvr>
  <p:transition>
    <p:strips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ackou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62800" y="-3505200"/>
            <a:ext cx="16306800" cy="1087120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Reduction of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 mapped out the reduction process so that for future missions the same reduction procedures and steps could be used more easily.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52800" y="6324600"/>
            <a:ext cx="3733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After </a:t>
            </a:r>
            <a:r>
              <a:rPr lang="en-US" dirty="0" smtClean="0">
                <a:solidFill>
                  <a:srgbClr val="FFFFFF"/>
                </a:solidFill>
              </a:rPr>
              <a:t>Reduction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Picture 7" descr="Picture 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581401"/>
            <a:ext cx="8715375" cy="2293838"/>
          </a:xfrm>
          <a:prstGeom prst="rect">
            <a:avLst/>
          </a:prstGeom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1784</TotalTime>
  <Words>480</Words>
  <Application>Microsoft Macintosh PowerPoint</Application>
  <PresentationFormat>On-screen Show (4:3)</PresentationFormat>
  <Paragraphs>74</Paragraphs>
  <Slides>15</Slides>
  <Notes>4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Peter Sebrechts</vt:lpstr>
      <vt:lpstr>What I did this summer</vt:lpstr>
      <vt:lpstr>What is Eunis?</vt:lpstr>
      <vt:lpstr>Why a Sounding Rocket?</vt:lpstr>
      <vt:lpstr>How Eunis Takes Images? </vt:lpstr>
      <vt:lpstr>How Eunis Takes Images</vt:lpstr>
      <vt:lpstr>The Detector</vt:lpstr>
      <vt:lpstr>Reduction of Data</vt:lpstr>
      <vt:lpstr>Reduction of Data</vt:lpstr>
      <vt:lpstr>Example of Reduction Step</vt:lpstr>
      <vt:lpstr>Identifying Spectral Lines</vt:lpstr>
      <vt:lpstr>Slide 12</vt:lpstr>
      <vt:lpstr>Example of Wavelength List</vt:lpstr>
      <vt:lpstr>Experience at Goddard</vt:lpstr>
      <vt:lpstr>Special Thanks To: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Peter Sebrechts</dc:title>
  <dc:creator>Peter Sebrechts</dc:creator>
  <cp:lastModifiedBy>Peter Sebrechts</cp:lastModifiedBy>
  <cp:revision>66</cp:revision>
  <dcterms:created xsi:type="dcterms:W3CDTF">2009-08-18T19:01:28Z</dcterms:created>
  <dcterms:modified xsi:type="dcterms:W3CDTF">2009-08-18T19:23:58Z</dcterms:modified>
</cp:coreProperties>
</file>